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Roboto Thin"/>
      <p:regular r:id="rId34"/>
      <p:bold r:id="rId35"/>
      <p:italic r:id="rId36"/>
      <p:boldItalic r:id="rId37"/>
    </p:embeddedFont>
    <p:embeddedFont>
      <p:font typeface="Roboto Mon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Roboto Medium"/>
      <p:regular r:id="rId46"/>
      <p:bold r:id="rId47"/>
      <p:italic r:id="rId48"/>
      <p:boldItalic r:id="rId49"/>
    </p:embeddedFont>
    <p:embeddedFont>
      <p:font typeface="Hepta Slab Medium"/>
      <p:regular r:id="rId50"/>
      <p:bold r:id="rId51"/>
    </p:embeddedFont>
    <p:embeddedFont>
      <p:font typeface="Tahoma"/>
      <p:regular r:id="rId52"/>
      <p:bold r:id="rId53"/>
    </p:embeddedFont>
    <p:embeddedFont>
      <p:font typeface="Abel"/>
      <p:regular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Roboto Mono"/>
      <p:regular r:id="rId59"/>
      <p:bold r:id="rId60"/>
      <p:italic r:id="rId61"/>
      <p:boldItalic r:id="rId62"/>
    </p:embeddedFont>
    <p:embeddedFont>
      <p:font typeface="Comfortaa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05F04C-21E8-4F4B-9C0B-B79CC07A7BA4}">
  <a:tblStyle styleId="{6405F04C-21E8-4F4B-9C0B-B79CC07A7B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on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RobotoMedium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Medium-italic.fntdata"/><Relationship Id="rId47" Type="http://schemas.openxmlformats.org/officeDocument/2006/relationships/font" Target="fonts/RobotoMedium-bold.fntdata"/><Relationship Id="rId49" Type="http://schemas.openxmlformats.org/officeDocument/2006/relationships/font" Target="fonts/Roboto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RobotoThin-bold.fntdata"/><Relationship Id="rId34" Type="http://schemas.openxmlformats.org/officeDocument/2006/relationships/font" Target="fonts/RobotoThin-regular.fntdata"/><Relationship Id="rId37" Type="http://schemas.openxmlformats.org/officeDocument/2006/relationships/font" Target="fonts/RobotoThin-boldItalic.fntdata"/><Relationship Id="rId36" Type="http://schemas.openxmlformats.org/officeDocument/2006/relationships/font" Target="fonts/RobotoThin-italic.fntdata"/><Relationship Id="rId39" Type="http://schemas.openxmlformats.org/officeDocument/2006/relationships/font" Target="fonts/RobotoMonoMedium-bold.fntdata"/><Relationship Id="rId38" Type="http://schemas.openxmlformats.org/officeDocument/2006/relationships/font" Target="fonts/RobotoMonoMedium-regular.fntdata"/><Relationship Id="rId62" Type="http://schemas.openxmlformats.org/officeDocument/2006/relationships/font" Target="fonts/RobotoMono-boldItalic.fntdata"/><Relationship Id="rId61" Type="http://schemas.openxmlformats.org/officeDocument/2006/relationships/font" Target="fonts/RobotoMono-italic.fntdata"/><Relationship Id="rId20" Type="http://schemas.openxmlformats.org/officeDocument/2006/relationships/slide" Target="slides/slide13.xml"/><Relationship Id="rId64" Type="http://schemas.openxmlformats.org/officeDocument/2006/relationships/font" Target="fonts/Comfortaa-bold.fntdata"/><Relationship Id="rId63" Type="http://schemas.openxmlformats.org/officeDocument/2006/relationships/font" Target="fonts/Comfortaa-regular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Mono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ptaSlabMedium-bold.fntdata"/><Relationship Id="rId50" Type="http://schemas.openxmlformats.org/officeDocument/2006/relationships/font" Target="fonts/HeptaSlabMedium-regular.fntdata"/><Relationship Id="rId53" Type="http://schemas.openxmlformats.org/officeDocument/2006/relationships/font" Target="fonts/Tahoma-bold.fntdata"/><Relationship Id="rId52" Type="http://schemas.openxmlformats.org/officeDocument/2006/relationships/font" Target="fonts/Tahoma-regular.fntdata"/><Relationship Id="rId11" Type="http://schemas.openxmlformats.org/officeDocument/2006/relationships/slide" Target="slides/slide4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3.xml"/><Relationship Id="rId54" Type="http://schemas.openxmlformats.org/officeDocument/2006/relationships/font" Target="fonts/Abel-regular.fntdata"/><Relationship Id="rId13" Type="http://schemas.openxmlformats.org/officeDocument/2006/relationships/slide" Target="slides/slide6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5.xml"/><Relationship Id="rId56" Type="http://schemas.openxmlformats.org/officeDocument/2006/relationships/font" Target="fonts/RobotoLight-bold.fntdata"/><Relationship Id="rId15" Type="http://schemas.openxmlformats.org/officeDocument/2006/relationships/slide" Target="slides/slide8.xml"/><Relationship Id="rId59" Type="http://schemas.openxmlformats.org/officeDocument/2006/relationships/font" Target="fonts/RobotoMono-regular.fntdata"/><Relationship Id="rId14" Type="http://schemas.openxmlformats.org/officeDocument/2006/relationships/slide" Target="slides/slide7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2f00c5936_0_1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2f00c5936_0_1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2f00c5936_0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2f00c593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2f00c593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2f00c593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2f00c593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2f00c593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f00c593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2f00c593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2f00c5936_0_4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2f00c593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f00c5936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2f00c5936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2f00c593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2f00c593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2f00c5936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2f00c5936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2f00c5936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2f00c5936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2f00c5936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2f00c5936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2f00c5936_0_245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2f00c5936_0_2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2f00c5936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2f00c5936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2f00c5936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2f00c5936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2f00c5936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2f00c5936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2f00c5936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2f00c5936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f00c5936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2f00c5936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2f00c5936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2f00c5936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2f00c5936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2f00c5936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2f00c5936_0_32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2f00c5936_0_3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f00c5936_0_10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2f00c5936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2f00c5936_0_3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2f00c5936_0_3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2f00c59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2f00c59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2f00c5936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2f00c593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2f00c593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2f00c593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2f00c593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2f00c593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2_Пользовательский макет">
  <p:cSld name="462_Пользовательский макет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>
            <p:ph idx="2" type="pic"/>
          </p:nvPr>
        </p:nvSpPr>
        <p:spPr>
          <a:xfrm>
            <a:off x="5138887" y="-1"/>
            <a:ext cx="4017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BDEAFA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BDEA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600642" y="519760"/>
            <a:ext cx="3269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600704" y="2193754"/>
            <a:ext cx="3269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921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603075" y="0"/>
            <a:ext cx="1697100" cy="42900"/>
          </a:xfrm>
          <a:prstGeom prst="rect">
            <a:avLst/>
          </a:prstGeom>
          <a:solidFill>
            <a:srgbClr val="E3E3F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6">
          <p15:clr>
            <a:srgbClr val="FBAE40"/>
          </p15:clr>
        </p15:guide>
        <p15:guide id="2" pos="2880">
          <p15:clr>
            <a:srgbClr val="FBAE40"/>
          </p15:clr>
        </p15:guide>
        <p15:guide id="3" pos="1434">
          <p15:clr>
            <a:srgbClr val="FBAE40"/>
          </p15:clr>
        </p15:guide>
        <p15:guide id="4" pos="4326">
          <p15:clr>
            <a:srgbClr val="FBAE40"/>
          </p15:clr>
        </p15:guide>
        <p15:guide id="5" orient="horz" pos="21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rpo 1">
  <p:cSld name="TITLE_AND_BODY_1"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827400" y="1491650"/>
            <a:ext cx="28614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402950" y="2977050"/>
            <a:ext cx="2736600" cy="3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2" type="subTitle"/>
          </p:nvPr>
        </p:nvSpPr>
        <p:spPr>
          <a:xfrm>
            <a:off x="1402950" y="3642075"/>
            <a:ext cx="2736600" cy="3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 flipH="1">
            <a:off x="3750" y="4236450"/>
            <a:ext cx="9136500" cy="906900"/>
          </a:xfrm>
          <a:prstGeom prst="rtTriangle">
            <a:avLst/>
          </a:prstGeom>
          <a:solidFill>
            <a:srgbClr val="045990">
              <a:alpha val="8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ctrTitle"/>
          </p:nvPr>
        </p:nvSpPr>
        <p:spPr>
          <a:xfrm>
            <a:off x="311700" y="1283899"/>
            <a:ext cx="8520600" cy="12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oboto Thin"/>
              <a:buNone/>
              <a:defRPr sz="52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2608949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Light"/>
              <a:buNone/>
              <a:defRPr sz="2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833125" y="4431868"/>
            <a:ext cx="19989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1pPr>
            <a:lvl2pPr indent="-304800" lvl="1" marL="9144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2pPr>
            <a:lvl3pPr indent="-304800" lvl="2" marL="13716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3pPr>
            <a:lvl4pPr indent="-304800" lvl="3" marL="18288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4pPr>
            <a:lvl5pPr indent="-304800" lvl="4" marL="22860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5pPr>
            <a:lvl6pPr indent="-304800" lvl="5" marL="27432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6pPr>
            <a:lvl7pPr indent="-304800" lvl="6" marL="32004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●"/>
              <a:defRPr sz="1200">
                <a:solidFill>
                  <a:srgbClr val="EEEEEE"/>
                </a:solidFill>
              </a:defRPr>
            </a:lvl7pPr>
            <a:lvl8pPr indent="-304800" lvl="7" marL="3657600" rtl="0" algn="l"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  <a:defRPr sz="1200">
                <a:solidFill>
                  <a:srgbClr val="EEEEEE"/>
                </a:solidFill>
              </a:defRPr>
            </a:lvl8pPr>
            <a:lvl9pPr indent="-3048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EEEEEE"/>
              </a:buClr>
              <a:buSzPts val="1200"/>
              <a:buChar char="■"/>
              <a:defRPr sz="1200">
                <a:solidFill>
                  <a:srgbClr val="EEEEEE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3" type="body"/>
          </p:nvPr>
        </p:nvSpPr>
        <p:spPr>
          <a:xfrm>
            <a:off x="833125" y="4236443"/>
            <a:ext cx="19989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ubheader Plus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77111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579786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Thin"/>
              <a:buNone/>
              <a:defRPr sz="24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Thin"/>
              <a:buNone/>
              <a:defRPr sz="28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ubheader Simple">
  <p:cSld name="SECTION_HEADER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Side Slice)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8198050" y="0"/>
            <a:ext cx="969000" cy="5143500"/>
          </a:xfrm>
          <a:prstGeom prst="triangle">
            <a:avLst>
              <a:gd fmla="val 99984" name="adj"/>
            </a:avLst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4" y="0"/>
            <a:ext cx="914002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609675"/>
            <a:ext cx="8520600" cy="3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Bottom Slice)">
  <p:cSld name="TITLE_AND_BODY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3750" y="3636600"/>
            <a:ext cx="9136500" cy="15069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7622700" cy="3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2" type="body"/>
          </p:nvPr>
        </p:nvSpPr>
        <p:spPr>
          <a:xfrm>
            <a:off x="311700" y="4645075"/>
            <a:ext cx="2946000" cy="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●"/>
              <a:defRPr sz="1200">
                <a:solidFill>
                  <a:srgbClr val="233B5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33B52"/>
              </a:buClr>
              <a:buSzPts val="1200"/>
              <a:buChar char="○"/>
              <a:defRPr sz="1200">
                <a:solidFill>
                  <a:srgbClr val="233B5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33B52"/>
              </a:buClr>
              <a:buSzPts val="1200"/>
              <a:buChar char="■"/>
              <a:defRPr sz="1200">
                <a:solidFill>
                  <a:srgbClr val="233B52"/>
                </a:solidFill>
              </a:defRPr>
            </a:lvl9pPr>
          </a:lstStyle>
          <a:p/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Title and Body">
  <p:cSld name="TITLE_AND_BODY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118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890025"/>
            <a:ext cx="8520600" cy="30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103" name="Google Shape;10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>
            <a:off x="0" y="-200"/>
            <a:ext cx="9144000" cy="943800"/>
          </a:xfrm>
          <a:prstGeom prst="rect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wcase">
  <p:cSld name="TITLE_AND_BODY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 flipH="1" rot="10800000">
            <a:off x="-21475" y="0"/>
            <a:ext cx="9176100" cy="61602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1182575"/>
            <a:ext cx="73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890025"/>
            <a:ext cx="4789800" cy="30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109" name="Google Shape;10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11700" y="1304875"/>
            <a:ext cx="39999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2" type="body"/>
          </p:nvPr>
        </p:nvSpPr>
        <p:spPr>
          <a:xfrm>
            <a:off x="4832400" y="1304875"/>
            <a:ext cx="39999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114" name="Google Shape;1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nk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5"/>
          <p:cNvSpPr txBox="1"/>
          <p:nvPr>
            <p:ph type="title"/>
          </p:nvPr>
        </p:nvSpPr>
        <p:spPr>
          <a:xfrm>
            <a:off x="311700" y="555600"/>
            <a:ext cx="8160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311700" y="1389600"/>
            <a:ext cx="2808000" cy="3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gular-logo.png"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/>
        </p:nvSpPr>
        <p:spPr>
          <a:xfrm>
            <a:off x="6974200" y="4672875"/>
            <a:ext cx="1953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EEEEEE"/>
                </a:solidFill>
                <a:latin typeface="Roboto Light"/>
                <a:ea typeface="Roboto Light"/>
                <a:cs typeface="Roboto Light"/>
                <a:sym typeface="Roboto Light"/>
              </a:rPr>
              <a:t>@yourtwitter</a:t>
            </a:r>
            <a:endParaRPr sz="1200">
              <a:solidFill>
                <a:srgbClr val="EEEEE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4599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Thin"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7" name="Google Shape;127;p26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/>
          <p:nvPr/>
        </p:nvSpPr>
        <p:spPr>
          <a:xfrm>
            <a:off x="1143025" y="721175"/>
            <a:ext cx="6847200" cy="3598500"/>
          </a:xfrm>
          <a:prstGeom prst="rect">
            <a:avLst/>
          </a:prstGeom>
          <a:solidFill>
            <a:srgbClr val="30485F"/>
          </a:solidFill>
          <a:ln>
            <a:noFill/>
          </a:ln>
          <a:effectLst>
            <a:outerShdw blurRad="57150" rotWithShape="0" algn="bl" dir="5400000" dist="19050">
              <a:srgbClr val="233B52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7"/>
          <p:cNvSpPr txBox="1"/>
          <p:nvPr>
            <p:ph type="title"/>
          </p:nvPr>
        </p:nvSpPr>
        <p:spPr>
          <a:xfrm>
            <a:off x="2153425" y="1147800"/>
            <a:ext cx="5126700" cy="22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Thin"/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2" name="Google Shape;13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153" y="214200"/>
            <a:ext cx="1078625" cy="1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815057" y="3850675"/>
            <a:ext cx="1078625" cy="1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Thin"/>
              <a:buNone/>
              <a:defRPr sz="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Light"/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Thin"/>
              <a:buNone/>
              <a:defRPr sz="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6" name="Google Shape;146;p29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zato 1">
  <p:cSld name="CUSTOM_8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/>
        </p:txBody>
      </p:sp>
      <p:pic>
        <p:nvPicPr>
          <p:cNvPr descr="angular-logo.png" id="151" name="Google Shape;15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mall">
  <p:cSld name="CUSTOM_3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/>
          <p:nvPr/>
        </p:nvSpPr>
        <p:spPr>
          <a:xfrm>
            <a:off x="6617975" y="-125"/>
            <a:ext cx="2526000" cy="5143500"/>
          </a:xfrm>
          <a:prstGeom prst="rect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2"/>
          <p:cNvSpPr txBox="1"/>
          <p:nvPr>
            <p:ph type="title"/>
          </p:nvPr>
        </p:nvSpPr>
        <p:spPr>
          <a:xfrm>
            <a:off x="311700" y="445025"/>
            <a:ext cx="48318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55" name="Google Shape;155;p32"/>
          <p:cNvSpPr txBox="1"/>
          <p:nvPr>
            <p:ph idx="1" type="body"/>
          </p:nvPr>
        </p:nvSpPr>
        <p:spPr>
          <a:xfrm>
            <a:off x="311700" y="1407150"/>
            <a:ext cx="4289400" cy="25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6" name="Google Shape;156;p32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Number">
  <p:cSld name="BIG_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 Thin"/>
              <a:buNone/>
              <a:defRPr sz="12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3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0" name="Google Shape;160;p33"/>
          <p:cNvPicPr preferRelativeResize="0"/>
          <p:nvPr/>
        </p:nvPicPr>
        <p:blipFill rotWithShape="1">
          <a:blip r:embed="rId2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Number 1">
  <p:cSld name="BIG_NUMBER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1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34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"/>
              <a:buChar char="■"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angular-logo.png" id="164" name="Google Shape;16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USTOM_5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>
            <p:ph idx="1" type="body"/>
          </p:nvPr>
        </p:nvSpPr>
        <p:spPr>
          <a:xfrm>
            <a:off x="521450" y="1793500"/>
            <a:ext cx="81063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●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Roboto Mono Medium"/>
              <a:buChar char="○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200"/>
              <a:buFont typeface="Roboto Mono Medium"/>
              <a:buChar char="■"/>
              <a:defRPr sz="1200">
                <a:solidFill>
                  <a:srgbClr val="42424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168" name="Google Shape;16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581" y="1258244"/>
            <a:ext cx="8564799" cy="50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6"/>
          <p:cNvSpPr txBox="1"/>
          <p:nvPr>
            <p:ph idx="2" type="body"/>
          </p:nvPr>
        </p:nvSpPr>
        <p:spPr>
          <a:xfrm>
            <a:off x="512700" y="1672641"/>
            <a:ext cx="8118600" cy="32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70" name="Google Shape;17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descr="angular-logo.png"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- No Title">
  <p:cSld name="CUSTOM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50" y="44605"/>
            <a:ext cx="9026700" cy="5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>
            <p:ph idx="1" type="body"/>
          </p:nvPr>
        </p:nvSpPr>
        <p:spPr>
          <a:xfrm>
            <a:off x="202350" y="521125"/>
            <a:ext cx="8739300" cy="4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descr="angular-logo.png"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Code Comparison">
  <p:cSld name="CUSTOM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50" y="44605"/>
            <a:ext cx="9026700" cy="5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8"/>
          <p:cNvSpPr txBox="1"/>
          <p:nvPr>
            <p:ph idx="1" type="body"/>
          </p:nvPr>
        </p:nvSpPr>
        <p:spPr>
          <a:xfrm>
            <a:off x="311700" y="1102900"/>
            <a:ext cx="39999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79" name="Google Shape;179;p38"/>
          <p:cNvSpPr txBox="1"/>
          <p:nvPr>
            <p:ph idx="2" type="body"/>
          </p:nvPr>
        </p:nvSpPr>
        <p:spPr>
          <a:xfrm>
            <a:off x="4832400" y="1102900"/>
            <a:ext cx="39999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cxnSp>
        <p:nvCxnSpPr>
          <p:cNvPr id="180" name="Google Shape;180;p38"/>
          <p:cNvCxnSpPr/>
          <p:nvPr/>
        </p:nvCxnSpPr>
        <p:spPr>
          <a:xfrm>
            <a:off x="4572000" y="1116100"/>
            <a:ext cx="0" cy="384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38"/>
          <p:cNvSpPr txBox="1"/>
          <p:nvPr>
            <p:ph idx="3" type="subTitle"/>
          </p:nvPr>
        </p:nvSpPr>
        <p:spPr>
          <a:xfrm>
            <a:off x="311700" y="502100"/>
            <a:ext cx="32262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2" name="Google Shape;182;p38"/>
          <p:cNvSpPr txBox="1"/>
          <p:nvPr>
            <p:ph idx="4" type="subTitle"/>
          </p:nvPr>
        </p:nvSpPr>
        <p:spPr>
          <a:xfrm>
            <a:off x="4832400" y="502100"/>
            <a:ext cx="32262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83" name="Google Shape;183;p38"/>
          <p:cNvPicPr preferRelativeResize="0"/>
          <p:nvPr/>
        </p:nvPicPr>
        <p:blipFill rotWithShape="1">
          <a:blip r:embed="rId3">
            <a:alphaModFix/>
          </a:blip>
          <a:srcRect b="6808" l="10113" r="8717" t="9038"/>
          <a:stretch/>
        </p:blipFill>
        <p:spPr>
          <a:xfrm>
            <a:off x="8714300" y="61828"/>
            <a:ext cx="301700" cy="3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">
  <p:cSld name="CUSTOM_6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/>
          <p:nvPr/>
        </p:nvSpPr>
        <p:spPr>
          <a:xfrm rot="-5400000">
            <a:off x="6170200" y="2169900"/>
            <a:ext cx="5143500" cy="803700"/>
          </a:xfrm>
          <a:prstGeom prst="rtTriangle">
            <a:avLst/>
          </a:prstGeom>
          <a:solidFill>
            <a:srgbClr val="30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9"/>
          <p:cNvSpPr txBox="1"/>
          <p:nvPr>
            <p:ph type="title"/>
          </p:nvPr>
        </p:nvSpPr>
        <p:spPr>
          <a:xfrm>
            <a:off x="3736000" y="1529400"/>
            <a:ext cx="47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736000" y="2743525"/>
            <a:ext cx="40758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8" name="Google Shape;188;p39"/>
          <p:cNvSpPr txBox="1"/>
          <p:nvPr>
            <p:ph idx="2" type="subTitle"/>
          </p:nvPr>
        </p:nvSpPr>
        <p:spPr>
          <a:xfrm>
            <a:off x="3736000" y="2149525"/>
            <a:ext cx="39822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 1">
  <p:cSld name="CUSTOM_2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1" name="Google Shape;191;p40"/>
          <p:cNvSpPr txBox="1"/>
          <p:nvPr>
            <p:ph idx="1" type="body"/>
          </p:nvPr>
        </p:nvSpPr>
        <p:spPr>
          <a:xfrm>
            <a:off x="311700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40"/>
          <p:cNvSpPr txBox="1"/>
          <p:nvPr>
            <p:ph idx="2" type="subTitle"/>
          </p:nvPr>
        </p:nvSpPr>
        <p:spPr>
          <a:xfrm>
            <a:off x="311700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angular-logo.png" id="193" name="Google Shape;19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6104" y="71046"/>
            <a:ext cx="315424" cy="3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0"/>
          <p:cNvSpPr txBox="1"/>
          <p:nvPr>
            <p:ph idx="3" type="body"/>
          </p:nvPr>
        </p:nvSpPr>
        <p:spPr>
          <a:xfrm>
            <a:off x="3456825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○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Light"/>
              <a:buChar char="■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5" name="Google Shape;195;p40"/>
          <p:cNvSpPr txBox="1"/>
          <p:nvPr>
            <p:ph idx="4" type="body"/>
          </p:nvPr>
        </p:nvSpPr>
        <p:spPr>
          <a:xfrm>
            <a:off x="6601950" y="2312475"/>
            <a:ext cx="22344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6" name="Google Shape;196;p40"/>
          <p:cNvSpPr txBox="1"/>
          <p:nvPr>
            <p:ph idx="5" type="subTitle"/>
          </p:nvPr>
        </p:nvSpPr>
        <p:spPr>
          <a:xfrm>
            <a:off x="3456813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7" name="Google Shape;197;p40"/>
          <p:cNvSpPr txBox="1"/>
          <p:nvPr>
            <p:ph idx="6" type="subTitle"/>
          </p:nvPr>
        </p:nvSpPr>
        <p:spPr>
          <a:xfrm>
            <a:off x="6601938" y="1547475"/>
            <a:ext cx="22344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CUSTOM_7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4599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Thin"/>
              <a:buNone/>
              <a:defRPr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Light"/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45975" y="113708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Relationship Id="rId4" Type="http://schemas.openxmlformats.org/officeDocument/2006/relationships/image" Target="../media/image33.jpg"/><Relationship Id="rId5" Type="http://schemas.openxmlformats.org/officeDocument/2006/relationships/image" Target="../media/image39.png"/><Relationship Id="rId6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5" Type="http://schemas.openxmlformats.org/officeDocument/2006/relationships/hyperlink" Target="https://www.facebook.com/angularRome" TargetMode="External"/><Relationship Id="rId6" Type="http://schemas.openxmlformats.org/officeDocument/2006/relationships/hyperlink" Target="https://twitter.com/angularrome" TargetMode="External"/><Relationship Id="rId7" Type="http://schemas.openxmlformats.org/officeDocument/2006/relationships/image" Target="../media/image17.png"/><Relationship Id="rId8" Type="http://schemas.openxmlformats.org/officeDocument/2006/relationships/hyperlink" Target="http://bit.ly/angularRomaSlack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hyperlink" Target="https://docs.google.com/document/d/1SBeMuko8_T15t511iJgCktyO9tnggFvBda-XLMeE9r8/edit?resourcekey=0-fs2SACbxWCThdLyILtNNSA" TargetMode="External"/><Relationship Id="rId5" Type="http://schemas.openxmlformats.org/officeDocument/2006/relationships/hyperlink" Target="https://github.com/angular/angular/discussions/43784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hyperlink" Target="https://stackblitz.com/edit/ng-standalon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5" Type="http://schemas.openxmlformats.org/officeDocument/2006/relationships/hyperlink" Target="https://goo.gl/3xeRVQ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5.gif"/><Relationship Id="rId5" Type="http://schemas.openxmlformats.org/officeDocument/2006/relationships/image" Target="../media/image11.jpg"/><Relationship Id="rId6" Type="http://schemas.openxmlformats.org/officeDocument/2006/relationships/image" Target="../media/image24.png"/><Relationship Id="rId7" Type="http://schemas.openxmlformats.org/officeDocument/2006/relationships/image" Target="../media/image44.jpg"/><Relationship Id="rId8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5" Type="http://schemas.openxmlformats.org/officeDocument/2006/relationships/hyperlink" Target="mailto:luciano.murruni@gmail.com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5.png"/><Relationship Id="rId11" Type="http://schemas.openxmlformats.org/officeDocument/2006/relationships/image" Target="../media/image29.png"/><Relationship Id="rId10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hyperlink" Target="https://angular.io/" TargetMode="External"/><Relationship Id="rId15" Type="http://schemas.openxmlformats.org/officeDocument/2006/relationships/image" Target="../media/image26.png"/><Relationship Id="rId14" Type="http://schemas.openxmlformats.org/officeDocument/2006/relationships/hyperlink" Target="https://ngrx.io/" TargetMode="External"/><Relationship Id="rId17" Type="http://schemas.openxmlformats.org/officeDocument/2006/relationships/image" Target="../media/image20.png"/><Relationship Id="rId16" Type="http://schemas.openxmlformats.org/officeDocument/2006/relationships/hyperlink" Target="https://ionic.io/" TargetMode="External"/><Relationship Id="rId19" Type="http://schemas.openxmlformats.org/officeDocument/2006/relationships/image" Target="../media/image23.png"/><Relationship Id="rId18" Type="http://schemas.openxmlformats.org/officeDocument/2006/relationships/hyperlink" Target="https://stenciljs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/>
          <p:nvPr/>
        </p:nvSpPr>
        <p:spPr>
          <a:xfrm>
            <a:off x="0" y="1685100"/>
            <a:ext cx="9144000" cy="3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1"/>
          <p:cNvSpPr/>
          <p:nvPr/>
        </p:nvSpPr>
        <p:spPr>
          <a:xfrm>
            <a:off x="0" y="0"/>
            <a:ext cx="91440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1"/>
          <p:cNvSpPr txBox="1"/>
          <p:nvPr>
            <p:ph type="title"/>
          </p:nvPr>
        </p:nvSpPr>
        <p:spPr>
          <a:xfrm>
            <a:off x="460950" y="4587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/>
              <a:t>NgModule: qualche svantaggio</a:t>
            </a:r>
            <a:endParaRPr b="1" sz="3600"/>
          </a:p>
        </p:txBody>
      </p:sp>
      <p:sp>
        <p:nvSpPr>
          <p:cNvPr id="303" name="Google Shape;303;p51"/>
          <p:cNvSpPr txBox="1"/>
          <p:nvPr>
            <p:ph idx="1" type="body"/>
          </p:nvPr>
        </p:nvSpPr>
        <p:spPr>
          <a:xfrm>
            <a:off x="460950" y="2059200"/>
            <a:ext cx="8222100" cy="271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1155CC"/>
                </a:solidFill>
              </a:rPr>
              <a:t>Alcuni tra gli svantaggi più comuni sono:</a:t>
            </a:r>
            <a:endParaRPr b="1" sz="16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000000"/>
                </a:solidFill>
              </a:rPr>
              <a:t>- Creare un componente richiede di lavorare su più punti e non solo su classe e template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000000"/>
                </a:solidFill>
              </a:rPr>
              <a:t>- Possibili problemi con particolari usi di API per caricamento e rendering dei componenti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000000"/>
                </a:solidFill>
              </a:rPr>
              <a:t>- Per comprendere a pieno un componente non basta leggere solo un file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600">
                <a:solidFill>
                  <a:srgbClr val="000000"/>
                </a:solidFill>
              </a:rPr>
              <a:t>- Angular deve elaborare lo specifico contesto di un componente in fase di build,</a:t>
            </a:r>
            <a:br>
              <a:rPr lang="it" sz="1600">
                <a:solidFill>
                  <a:srgbClr val="000000"/>
                </a:solidFill>
              </a:rPr>
            </a:br>
            <a:r>
              <a:rPr lang="it" sz="1600">
                <a:solidFill>
                  <a:srgbClr val="000000"/>
                </a:solidFill>
              </a:rPr>
              <a:t>  questo incide sulle performance di build e l’ottimizzazione del codice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98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/>
          <p:nvPr/>
        </p:nvSpPr>
        <p:spPr>
          <a:xfrm>
            <a:off x="4585350" y="-125"/>
            <a:ext cx="4558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53"/>
          <p:cNvPicPr preferRelativeResize="0"/>
          <p:nvPr/>
        </p:nvPicPr>
        <p:blipFill rotWithShape="1">
          <a:blip r:embed="rId3">
            <a:alphaModFix/>
          </a:blip>
          <a:srcRect b="0" l="15389" r="15382" t="0"/>
          <a:stretch/>
        </p:blipFill>
        <p:spPr>
          <a:xfrm>
            <a:off x="-9150" y="0"/>
            <a:ext cx="4594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3"/>
          <p:cNvSpPr txBox="1"/>
          <p:nvPr>
            <p:ph type="title"/>
          </p:nvPr>
        </p:nvSpPr>
        <p:spPr>
          <a:xfrm>
            <a:off x="265500" y="153850"/>
            <a:ext cx="4045200" cy="8028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>
                <a:solidFill>
                  <a:schemeClr val="lt1"/>
                </a:solidFill>
              </a:rPr>
              <a:t>La proposta</a:t>
            </a:r>
            <a:endParaRPr sz="5500">
              <a:solidFill>
                <a:schemeClr val="lt1"/>
              </a:solidFill>
            </a:endParaRPr>
          </a:p>
        </p:txBody>
      </p:sp>
      <p:sp>
        <p:nvSpPr>
          <p:cNvPr id="315" name="Google Shape;315;p53"/>
          <p:cNvSpPr txBox="1"/>
          <p:nvPr>
            <p:ph idx="2" type="body"/>
          </p:nvPr>
        </p:nvSpPr>
        <p:spPr>
          <a:xfrm>
            <a:off x="4703400" y="455550"/>
            <a:ext cx="4322700" cy="42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RFC: Standalone components, directives and pipes - making Angular's NgModules optional </a:t>
            </a:r>
            <a:br>
              <a:rPr lang="it" sz="2400"/>
            </a:b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Autore:</a:t>
            </a:r>
            <a:r>
              <a:rPr lang="it" sz="2400"/>
              <a:t> 		</a:t>
            </a:r>
            <a:r>
              <a:rPr lang="it" sz="2100"/>
              <a:t>Pawel Kozlowski</a:t>
            </a:r>
            <a:br>
              <a:rPr lang="it" sz="2400"/>
            </a:br>
            <a:r>
              <a:rPr b="1" lang="it" sz="2400"/>
              <a:t>Contributori:</a:t>
            </a:r>
            <a:r>
              <a:rPr lang="it" sz="2400"/>
              <a:t> </a:t>
            </a:r>
            <a:endParaRPr sz="24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/>
              <a:t>Alex Rickabaugh, </a:t>
            </a:r>
            <a:br>
              <a:rPr lang="it" sz="2100"/>
            </a:br>
            <a:r>
              <a:rPr lang="it" sz="2100"/>
              <a:t>Andrew Kushnir, </a:t>
            </a:r>
            <a:br>
              <a:rPr lang="it" sz="2100"/>
            </a:br>
            <a:r>
              <a:rPr lang="it" sz="2100"/>
              <a:t>Igor Minar, </a:t>
            </a:r>
            <a:br>
              <a:rPr lang="it" sz="2100"/>
            </a:br>
            <a:r>
              <a:rPr lang="it" sz="2100"/>
              <a:t>Minko Gechev, </a:t>
            </a:r>
            <a:br>
              <a:rPr lang="it" sz="2100"/>
            </a:br>
            <a:r>
              <a:rPr lang="it" sz="2100"/>
              <a:t>Pete Bacon Darwin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/>
          <p:nvPr/>
        </p:nvSpPr>
        <p:spPr>
          <a:xfrm>
            <a:off x="0" y="1685100"/>
            <a:ext cx="9144000" cy="3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4"/>
          <p:cNvSpPr/>
          <p:nvPr/>
        </p:nvSpPr>
        <p:spPr>
          <a:xfrm>
            <a:off x="0" y="0"/>
            <a:ext cx="91440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4"/>
          <p:cNvSpPr txBox="1"/>
          <p:nvPr>
            <p:ph type="title"/>
          </p:nvPr>
        </p:nvSpPr>
        <p:spPr>
          <a:xfrm>
            <a:off x="471900" y="4587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/>
              <a:t>Gli obiettivi di questa proposta</a:t>
            </a:r>
            <a:endParaRPr b="1" sz="3600"/>
          </a:p>
        </p:txBody>
      </p:sp>
      <p:sp>
        <p:nvSpPr>
          <p:cNvPr id="323" name="Google Shape;323;p54"/>
          <p:cNvSpPr txBox="1"/>
          <p:nvPr>
            <p:ph idx="1" type="body"/>
          </p:nvPr>
        </p:nvSpPr>
        <p:spPr>
          <a:xfrm>
            <a:off x="247050" y="2073600"/>
            <a:ext cx="8671800" cy="26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1155CC"/>
                </a:solidFill>
              </a:rPr>
              <a:t>Semplificare l’utilizzo di Angular</a:t>
            </a:r>
            <a:endParaRPr sz="17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0000"/>
                </a:solidFill>
              </a:rPr>
              <a:t>Rendere il codice più facilmente leggibile e compilabile, potendo creare componenti utilizzabili direttamente senza NgModule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1155CC"/>
                </a:solidFill>
              </a:rPr>
              <a:t>Migliorare l’esperienza di sviluppo</a:t>
            </a:r>
            <a:endParaRPr sz="17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0000"/>
                </a:solidFill>
              </a:rPr>
              <a:t>I nuovi sviluppatori non dovranno necessariamente imparare a lavorare con i moduli fin da subito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1155CC"/>
                </a:solidFill>
              </a:rPr>
              <a:t>Minimizzare l’impatto di questa proposta sull’ecosistema Angular</a:t>
            </a:r>
            <a:endParaRPr sz="17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0000"/>
                </a:solidFill>
              </a:rPr>
              <a:t>Introdurre queste nuove funzionalità senza invalidare le funzionalità e la documentazione già presente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1155CC"/>
                </a:solidFill>
              </a:rPr>
              <a:t>Non avere impatti negativi su performance e tempo di compilazione</a:t>
            </a:r>
            <a:endParaRPr sz="17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rgbClr val="000000"/>
                </a:solidFill>
              </a:rPr>
              <a:t>Il codice e il tempo di compilazione non devono essere maggiori rispetto ad adesso, le performance non devono diminuire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5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benefici di questa proposta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it" sz="1600"/>
              <a:t>Angular più semplice e performante, tramite nuove API e ottimizzazione dei tool esistenti</a:t>
            </a:r>
            <a:endParaRPr i="1" sz="1600"/>
          </a:p>
        </p:txBody>
      </p:sp>
      <p:pic>
        <p:nvPicPr>
          <p:cNvPr id="330" name="Google Shape;330;p55"/>
          <p:cNvPicPr preferRelativeResize="0"/>
          <p:nvPr/>
        </p:nvPicPr>
        <p:blipFill rotWithShape="1">
          <a:blip r:embed="rId3">
            <a:alphaModFix/>
          </a:blip>
          <a:srcRect b="0" l="17319" r="26431" t="0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1" name="Google Shape;331;p55"/>
          <p:cNvPicPr preferRelativeResize="0"/>
          <p:nvPr/>
        </p:nvPicPr>
        <p:blipFill rotWithShape="1">
          <a:blip r:embed="rId4">
            <a:alphaModFix/>
          </a:blip>
          <a:srcRect b="0" l="0" r="44177" t="0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2" name="Google Shape;332;p55"/>
          <p:cNvPicPr preferRelativeResize="0"/>
          <p:nvPr/>
        </p:nvPicPr>
        <p:blipFill rotWithShape="1">
          <a:blip r:embed="rId5">
            <a:alphaModFix/>
          </a:blip>
          <a:srcRect b="19146" l="845" r="835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3" name="Google Shape;333;p55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1155CC"/>
                </a:solidFill>
              </a:rPr>
              <a:t>Facile da usare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334" name="Google Shape;334;p55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rgbClr val="000000"/>
                </a:solidFill>
              </a:rPr>
              <a:t>Rendendo più immediato l’utilizzo di componenti, direttive e pipe nei nostri applicativi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335" name="Google Shape;335;p55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1155CC"/>
                </a:solidFill>
              </a:rPr>
              <a:t>Facile da capire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336" name="Google Shape;336;p55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1155CC"/>
                </a:solidFill>
              </a:rPr>
              <a:t>Meno verboso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337" name="Google Shape;337;p55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rgbClr val="000000"/>
                </a:solidFill>
              </a:rPr>
              <a:t>Permettendo di capire il contesto e le dipendenze  di un componente direttamente dalla classe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338" name="Google Shape;338;p55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rgbClr val="000000"/>
                </a:solidFill>
              </a:rPr>
              <a:t>Rendendo opzionale la creazione di un NgModule per i componenti standalone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339" name="Google Shape;339;p55"/>
          <p:cNvPicPr preferRelativeResize="0"/>
          <p:nvPr/>
        </p:nvPicPr>
        <p:blipFill rotWithShape="1">
          <a:blip r:embed="rId6">
            <a:alphaModFix/>
          </a:blip>
          <a:srcRect b="0" l="10987" r="15612" t="0"/>
          <a:stretch/>
        </p:blipFill>
        <p:spPr>
          <a:xfrm>
            <a:off x="7074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0" name="Google Shape;340;p55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1155CC"/>
                </a:solidFill>
              </a:rPr>
              <a:t>Più performante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341" name="Google Shape;341;p55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rgbClr val="000000"/>
                </a:solidFill>
              </a:rPr>
              <a:t>Snellendo il processo di build per i componenti standalone, non dovendoli compilare in base al contesto dell’NgModule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980000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7"/>
          <p:cNvPicPr preferRelativeResize="0"/>
          <p:nvPr/>
        </p:nvPicPr>
        <p:blipFill rotWithShape="1">
          <a:blip r:embed="rId3">
            <a:alphaModFix/>
          </a:blip>
          <a:srcRect b="0" l="189" r="18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7"/>
          <p:cNvSpPr txBox="1"/>
          <p:nvPr>
            <p:ph type="title"/>
          </p:nvPr>
        </p:nvSpPr>
        <p:spPr>
          <a:xfrm>
            <a:off x="549300" y="3426600"/>
            <a:ext cx="8045400" cy="17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 ok, ma nella pratica?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/>
          <p:nvPr/>
        </p:nvSpPr>
        <p:spPr>
          <a:xfrm>
            <a:off x="7400" y="0"/>
            <a:ext cx="3278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613" y="132750"/>
            <a:ext cx="4172669" cy="26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8"/>
          <p:cNvSpPr txBox="1"/>
          <p:nvPr>
            <p:ph idx="1" type="body"/>
          </p:nvPr>
        </p:nvSpPr>
        <p:spPr>
          <a:xfrm>
            <a:off x="51650" y="280350"/>
            <a:ext cx="3189900" cy="45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/>
              <a:t>Tre nuovi parametri:</a:t>
            </a:r>
            <a:br>
              <a:rPr lang="it" sz="1400"/>
            </a:br>
            <a:br>
              <a:rPr lang="it" sz="1400"/>
            </a:br>
            <a:r>
              <a:rPr lang="it" sz="1400"/>
              <a:t>Possiamo creare i nostri componenti, direttive e pipe standalone grazie a</a:t>
            </a:r>
            <a:br>
              <a:rPr lang="it" sz="1400"/>
            </a:br>
            <a:r>
              <a:rPr lang="it" sz="1400"/>
              <a:t>tre nuovi parametri aggiunti nelle rispettive annotazioni: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400"/>
              <a:t>- standalone: con ‘true’ indica un </a:t>
            </a:r>
            <a:br>
              <a:rPr lang="it" sz="1400"/>
            </a:br>
            <a:r>
              <a:rPr lang="it" sz="1400"/>
              <a:t>		   componente standalone</a:t>
            </a:r>
            <a:br>
              <a:rPr lang="it" sz="1400"/>
            </a:br>
            <a:br>
              <a:rPr lang="it" sz="1400"/>
            </a:br>
            <a:r>
              <a:rPr lang="it" sz="1400"/>
              <a:t>- imports: permette di importare </a:t>
            </a:r>
            <a:br>
              <a:rPr lang="it" sz="1400"/>
            </a:br>
            <a:r>
              <a:rPr lang="it" sz="1400"/>
              <a:t>                  NgModule e altri </a:t>
            </a:r>
            <a:br>
              <a:rPr lang="it" sz="1400"/>
            </a:br>
            <a:r>
              <a:rPr lang="it" sz="1400"/>
              <a:t>	        componenti standalone</a:t>
            </a:r>
            <a:br>
              <a:rPr lang="it" sz="1400"/>
            </a:br>
            <a:br>
              <a:rPr lang="it" sz="1400"/>
            </a:br>
            <a:r>
              <a:rPr lang="it" sz="1400"/>
              <a:t>- schemas: permette l’utilizzo degli </a:t>
            </a:r>
            <a:br>
              <a:rPr lang="it" sz="1400"/>
            </a:br>
            <a:r>
              <a:rPr lang="it" sz="1400"/>
              <a:t>		schemas, come quello per </a:t>
            </a:r>
            <a:br>
              <a:rPr lang="it" sz="1400"/>
            </a:br>
            <a:r>
              <a:rPr lang="it" sz="1400"/>
              <a:t>		i custom elements</a:t>
            </a:r>
            <a:endParaRPr sz="1400"/>
          </a:p>
        </p:txBody>
      </p:sp>
      <p:sp>
        <p:nvSpPr>
          <p:cNvPr id="359" name="Google Shape;359;p58"/>
          <p:cNvSpPr txBox="1"/>
          <p:nvPr/>
        </p:nvSpPr>
        <p:spPr>
          <a:xfrm>
            <a:off x="4727550" y="2858925"/>
            <a:ext cx="29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Compatibilità con NgModule: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100" y="3320625"/>
            <a:ext cx="5321688" cy="16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familiarizzare con il concetto</a:t>
            </a:r>
            <a:endParaRPr/>
          </a:p>
        </p:txBody>
      </p:sp>
      <p:pic>
        <p:nvPicPr>
          <p:cNvPr id="366" name="Google Shape;3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950" y="764075"/>
            <a:ext cx="5767904" cy="42196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7" name="Google Shape;367;p59"/>
          <p:cNvSpPr txBox="1"/>
          <p:nvPr>
            <p:ph idx="4294967295" type="body"/>
          </p:nvPr>
        </p:nvSpPr>
        <p:spPr>
          <a:xfrm>
            <a:off x="175650" y="764075"/>
            <a:ext cx="2872200" cy="4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rgbClr val="1155CC"/>
                </a:solidFill>
              </a:rPr>
              <a:t>Virtual NgModule</a:t>
            </a:r>
            <a:br>
              <a:rPr b="1" lang="it" sz="1700">
                <a:solidFill>
                  <a:srgbClr val="1155CC"/>
                </a:solidFill>
              </a:rPr>
            </a:br>
            <a:endParaRPr b="1" sz="17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>
                <a:solidFill>
                  <a:srgbClr val="000000"/>
                </a:solidFill>
              </a:rPr>
              <a:t>Possiamo immaginare la creazione di un NgModule virtuale per familiarizzare con il concetto di componente standalone.</a:t>
            </a:r>
            <a:br>
              <a:rPr lang="it" sz="1400">
                <a:solidFill>
                  <a:srgbClr val="000000"/>
                </a:solidFill>
              </a:rPr>
            </a:br>
            <a:r>
              <a:rPr lang="it" sz="1000">
                <a:solidFill>
                  <a:srgbClr val="000000"/>
                </a:solidFill>
              </a:rPr>
              <a:t> </a:t>
            </a:r>
            <a:br>
              <a:rPr lang="it" sz="1400">
                <a:solidFill>
                  <a:srgbClr val="000000"/>
                </a:solidFill>
              </a:rPr>
            </a:br>
            <a:r>
              <a:rPr lang="it" sz="1400">
                <a:solidFill>
                  <a:srgbClr val="000000"/>
                </a:solidFill>
              </a:rPr>
              <a:t>I provider definiti in una direttiva standalone, un NgModule virtuale, vengono resi disponibili ai moduli (e direttive standalone) superiori come già accade con gli NgModule reali.</a:t>
            </a:r>
            <a:br>
              <a:rPr lang="it" sz="1400">
                <a:solidFill>
                  <a:srgbClr val="000000"/>
                </a:solidFill>
              </a:rPr>
            </a:br>
            <a:r>
              <a:rPr lang="it" sz="1000">
                <a:solidFill>
                  <a:srgbClr val="000000"/>
                </a:solidFill>
              </a:rPr>
              <a:t> </a:t>
            </a:r>
            <a:br>
              <a:rPr lang="it" sz="1400">
                <a:solidFill>
                  <a:srgbClr val="000000"/>
                </a:solidFill>
              </a:rPr>
            </a:br>
            <a:r>
              <a:rPr b="1" lang="it" sz="1400">
                <a:solidFill>
                  <a:srgbClr val="1155CC"/>
                </a:solidFill>
              </a:rPr>
              <a:t>IMPORTANTE:</a:t>
            </a:r>
            <a:r>
              <a:rPr lang="it" sz="1400">
                <a:solidFill>
                  <a:srgbClr val="000000"/>
                </a:solidFill>
              </a:rPr>
              <a:t> non verrà creato alcun NgModule sotto le quinte nella versione finale.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 proprietà degli NgModule incorpate in Components, Directive e Pipe</a:t>
            </a:r>
            <a:endParaRPr/>
          </a:p>
        </p:txBody>
      </p:sp>
      <p:sp>
        <p:nvSpPr>
          <p:cNvPr id="373" name="Google Shape;373;p60"/>
          <p:cNvSpPr/>
          <p:nvPr/>
        </p:nvSpPr>
        <p:spPr>
          <a:xfrm>
            <a:off x="0" y="669600"/>
            <a:ext cx="9144000" cy="44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4" name="Google Shape;374;p60"/>
          <p:cNvGraphicFramePr/>
          <p:nvPr/>
        </p:nvGraphicFramePr>
        <p:xfrm>
          <a:off x="952500" y="91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{6405F04C-21E8-4F4B-9C0B-B79CC07A7BA4}</a:tableStyleId>
              </a:tblPr>
              <a:tblGrid>
                <a:gridCol w="1654825"/>
                <a:gridCol w="5584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000">
                          <a:solidFill>
                            <a:schemeClr val="lt1"/>
                          </a:solidFill>
                        </a:rPr>
                        <a:t>Proprietà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000">
                          <a:solidFill>
                            <a:schemeClr val="lt1"/>
                          </a:solidFill>
                        </a:rPr>
                        <a:t>Descrizione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declaration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La lista di componenti, direttive e pipe che appartengono al modulo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providers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Lista di oggetti iniettabili (injectable) disponibili in quel modulo.</a:t>
                      </a:r>
                      <a:br>
                        <a:rPr lang="it" sz="1300"/>
                      </a:br>
                      <a:r>
                        <a:rPr lang="it" sz="1300"/>
                        <a:t>Se un modulo viene caricato in modo lazy, l’istanza fornita alle direttive del modulo è una istanza locale, e non una globale.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imports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Lista di moduli da importare, al fine di poter utilizzare gli elementi dichiarati ed esportati da quest’ultimo all’interno del modulo.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exports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La lista di componenti, direttive e pipe del modulo che vengono esportati e resi disponibili quando questo viene importato.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entryComponents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DEPRECATO con Ivy: lista di componenti che potrebbe essere utilizzato dinamicamente e quindi immune al tree shaking.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schemas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Lista di schemi che permettono uso di elementi esterni ad Angular.</a:t>
                      </a:r>
                      <a:br>
                        <a:rPr lang="it" sz="1300"/>
                      </a:br>
                      <a:r>
                        <a:rPr lang="it" sz="1300"/>
                        <a:t>Gli unici due sono: </a:t>
                      </a:r>
                      <a:r>
                        <a:rPr lang="it" sz="1100">
                          <a:solidFill>
                            <a:srgbClr val="1155CC"/>
                          </a:solidFill>
                        </a:rPr>
                        <a:t>NO_ERRORS_SCHEMA</a:t>
                      </a:r>
                      <a:r>
                        <a:rPr lang="it" sz="1300"/>
                        <a:t> e </a:t>
                      </a:r>
                      <a:r>
                        <a:rPr lang="it" sz="1100">
                          <a:solidFill>
                            <a:srgbClr val="1155CC"/>
                          </a:solidFill>
                        </a:rPr>
                        <a:t>CUSTOM_ELEMENTS_SCHEMA</a:t>
                      </a:r>
                      <a:r>
                        <a:rPr lang="it" sz="1300"/>
                        <a:t>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02" y="2588809"/>
            <a:ext cx="583950" cy="5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101" y="3362667"/>
            <a:ext cx="583950" cy="58392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3"/>
          <p:cNvSpPr txBox="1"/>
          <p:nvPr/>
        </p:nvSpPr>
        <p:spPr>
          <a:xfrm>
            <a:off x="2438000" y="2588675"/>
            <a:ext cx="4923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/>
              </a:rPr>
              <a:t>fb.me/angularRome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" name="Google Shape;211;p43"/>
          <p:cNvSpPr txBox="1"/>
          <p:nvPr/>
        </p:nvSpPr>
        <p:spPr>
          <a:xfrm>
            <a:off x="2438000" y="3362598"/>
            <a:ext cx="4923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6"/>
              </a:rPr>
              <a:t>@AngularRome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2" name="Google Shape;21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2075" y="4136600"/>
            <a:ext cx="583950" cy="5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3"/>
          <p:cNvSpPr txBox="1"/>
          <p:nvPr/>
        </p:nvSpPr>
        <p:spPr>
          <a:xfrm>
            <a:off x="2438025" y="4136535"/>
            <a:ext cx="4923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8"/>
              </a:rPr>
              <a:t>bit.ly/angularRomaSlack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" name="Google Shape;214;p43"/>
          <p:cNvSpPr txBox="1"/>
          <p:nvPr/>
        </p:nvSpPr>
        <p:spPr>
          <a:xfrm>
            <a:off x="6974200" y="4672875"/>
            <a:ext cx="1953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EEEEEE"/>
                </a:solidFill>
                <a:latin typeface="Roboto Light"/>
                <a:ea typeface="Roboto Light"/>
                <a:cs typeface="Roboto Light"/>
                <a:sym typeface="Roboto Light"/>
              </a:rPr>
              <a:t>@angularrome</a:t>
            </a:r>
            <a:endParaRPr sz="1200">
              <a:solidFill>
                <a:srgbClr val="EEEEE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Seguici!</a:t>
            </a:r>
            <a:endParaRPr sz="3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" name="Google Shape;216;p43"/>
          <p:cNvSpPr txBox="1"/>
          <p:nvPr/>
        </p:nvSpPr>
        <p:spPr>
          <a:xfrm>
            <a:off x="2385171" y="1814750"/>
            <a:ext cx="5819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latin typeface="Comfortaa"/>
                <a:ea typeface="Comfortaa"/>
                <a:cs typeface="Comfortaa"/>
                <a:sym typeface="Comfortaa"/>
              </a:rPr>
              <a:t>linkedin.com/company/angular-rome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7" name="Google Shape;217;p43"/>
          <p:cNvPicPr preferRelativeResize="0"/>
          <p:nvPr/>
        </p:nvPicPr>
        <p:blipFill rotWithShape="1">
          <a:blip r:embed="rId9">
            <a:alphaModFix/>
          </a:blip>
          <a:srcRect b="0" l="13673" r="14887" t="0"/>
          <a:stretch/>
        </p:blipFill>
        <p:spPr>
          <a:xfrm>
            <a:off x="1676475" y="1820450"/>
            <a:ext cx="7780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/>
          <p:nvPr/>
        </p:nvSpPr>
        <p:spPr>
          <a:xfrm>
            <a:off x="0" y="654900"/>
            <a:ext cx="9144000" cy="44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950" y="789375"/>
            <a:ext cx="4916097" cy="4219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Approfondimenti</a:t>
            </a:r>
            <a:endParaRPr/>
          </a:p>
        </p:txBody>
      </p:sp>
      <p:sp>
        <p:nvSpPr>
          <p:cNvPr id="382" name="Google Shape;382;p61"/>
          <p:cNvSpPr txBox="1"/>
          <p:nvPr/>
        </p:nvSpPr>
        <p:spPr>
          <a:xfrm>
            <a:off x="4877400" y="3687750"/>
            <a:ext cx="18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Link alla discussione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61">
            <a:hlinkClick r:id="rId4"/>
          </p:cNvPr>
          <p:cNvSpPr/>
          <p:nvPr/>
        </p:nvSpPr>
        <p:spPr>
          <a:xfrm>
            <a:off x="4572000" y="789375"/>
            <a:ext cx="2457900" cy="19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1">
            <a:hlinkClick r:id="rId5"/>
          </p:cNvPr>
          <p:cNvSpPr/>
          <p:nvPr/>
        </p:nvSpPr>
        <p:spPr>
          <a:xfrm>
            <a:off x="4572000" y="2766750"/>
            <a:ext cx="24579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1"/>
          <p:cNvSpPr txBox="1"/>
          <p:nvPr/>
        </p:nvSpPr>
        <p:spPr>
          <a:xfrm>
            <a:off x="4877400" y="1470225"/>
            <a:ext cx="184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Link al documento di design completo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980000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3"/>
          <p:cNvPicPr preferRelativeResize="0"/>
          <p:nvPr/>
        </p:nvPicPr>
        <p:blipFill rotWithShape="1">
          <a:blip r:embed="rId3">
            <a:alphaModFix/>
          </a:blip>
          <a:srcRect b="3729" l="0" r="0" t="3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3"/>
          <p:cNvSpPr txBox="1"/>
          <p:nvPr>
            <p:ph type="title"/>
          </p:nvPr>
        </p:nvSpPr>
        <p:spPr>
          <a:xfrm>
            <a:off x="490250" y="2900125"/>
            <a:ext cx="5037000" cy="17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Guardiamo un pò di codice</a:t>
            </a:r>
            <a:endParaRPr/>
          </a:p>
        </p:txBody>
      </p:sp>
      <p:sp>
        <p:nvSpPr>
          <p:cNvPr id="396" name="Google Shape;396;p63">
            <a:hlinkClick r:id="rId4"/>
          </p:cNvPr>
          <p:cNvSpPr/>
          <p:nvPr/>
        </p:nvSpPr>
        <p:spPr>
          <a:xfrm>
            <a:off x="0" y="0"/>
            <a:ext cx="9151200" cy="51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 personali</a:t>
            </a:r>
            <a:endParaRPr/>
          </a:p>
        </p:txBody>
      </p:sp>
      <p:sp>
        <p:nvSpPr>
          <p:cNvPr id="402" name="Google Shape;402;p64"/>
          <p:cNvSpPr txBox="1"/>
          <p:nvPr>
            <p:ph type="title"/>
          </p:nvPr>
        </p:nvSpPr>
        <p:spPr>
          <a:xfrm>
            <a:off x="468918" y="876825"/>
            <a:ext cx="28635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Niente più SCAM pattern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03" name="Google Shape;403;p64"/>
          <p:cNvSpPr txBox="1"/>
          <p:nvPr>
            <p:ph idx="4294967295" type="body"/>
          </p:nvPr>
        </p:nvSpPr>
        <p:spPr>
          <a:xfrm>
            <a:off x="468925" y="1268925"/>
            <a:ext cx="2960100" cy="1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Potremo smettere di creare librerie di componenti basate sul pattern SCAM (Single Component Angular Modules)</a:t>
            </a:r>
            <a:br>
              <a:rPr lang="it" sz="1200">
                <a:solidFill>
                  <a:schemeClr val="dk2"/>
                </a:solidFill>
              </a:rPr>
            </a:br>
            <a:r>
              <a:rPr lang="it" sz="1200">
                <a:solidFill>
                  <a:schemeClr val="dk2"/>
                </a:solidFill>
              </a:rPr>
              <a:t>e snellire export di componenti e moduli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404" name="Google Shape;404;p64"/>
          <p:cNvCxnSpPr/>
          <p:nvPr/>
        </p:nvCxnSpPr>
        <p:spPr>
          <a:xfrm>
            <a:off x="2278825" y="2854792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05" name="Google Shape;405;p64"/>
          <p:cNvSpPr txBox="1"/>
          <p:nvPr>
            <p:ph type="title"/>
          </p:nvPr>
        </p:nvSpPr>
        <p:spPr>
          <a:xfrm>
            <a:off x="2278837" y="3450704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Test ridotti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06" name="Google Shape;406;p64"/>
          <p:cNvSpPr txBox="1"/>
          <p:nvPr>
            <p:ph idx="4294967295" type="body"/>
          </p:nvPr>
        </p:nvSpPr>
        <p:spPr>
          <a:xfrm>
            <a:off x="2278825" y="3740725"/>
            <a:ext cx="2386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Con le direttive standalone, i test su NgModule non saranno più necessari, basterà testare se il componente viene creato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407" name="Google Shape;407;p64"/>
          <p:cNvCxnSpPr>
            <a:endCxn id="408" idx="1"/>
          </p:cNvCxnSpPr>
          <p:nvPr/>
        </p:nvCxnSpPr>
        <p:spPr>
          <a:xfrm rot="10800000">
            <a:off x="3723450" y="1072875"/>
            <a:ext cx="0" cy="14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08" name="Google Shape;408;p64"/>
          <p:cNvSpPr txBox="1"/>
          <p:nvPr>
            <p:ph type="title"/>
          </p:nvPr>
        </p:nvSpPr>
        <p:spPr>
          <a:xfrm>
            <a:off x="3723450" y="876825"/>
            <a:ext cx="2479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Più facile, meno errori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09" name="Google Shape;409;p64"/>
          <p:cNvSpPr txBox="1"/>
          <p:nvPr>
            <p:ph idx="4294967295" type="body"/>
          </p:nvPr>
        </p:nvSpPr>
        <p:spPr>
          <a:xfrm>
            <a:off x="3723446" y="1251700"/>
            <a:ext cx="24792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Con questa proposta Angular diventa più facile da imparare da zero, più facilmente leggibile e meno soggetto ad errori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410" name="Google Shape;410;p64"/>
          <p:cNvCxnSpPr/>
          <p:nvPr/>
        </p:nvCxnSpPr>
        <p:spPr>
          <a:xfrm>
            <a:off x="5176575" y="2854808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11" name="Google Shape;411;p64"/>
          <p:cNvCxnSpPr>
            <a:endCxn id="412" idx="1"/>
          </p:cNvCxnSpPr>
          <p:nvPr/>
        </p:nvCxnSpPr>
        <p:spPr>
          <a:xfrm flipH="1" rot="10800000">
            <a:off x="6593025" y="1072875"/>
            <a:ext cx="7800" cy="15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graphicFrame>
        <p:nvGraphicFramePr>
          <p:cNvPr id="413" name="Google Shape;413;p64"/>
          <p:cNvGraphicFramePr/>
          <p:nvPr/>
        </p:nvGraphicFramePr>
        <p:xfrm>
          <a:off x="262575" y="24630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{6405F04C-21E8-4F4B-9C0B-B79CC07A7BA4}</a:tableStyleId>
              </a:tblPr>
              <a:tblGrid>
                <a:gridCol w="1443725"/>
                <a:gridCol w="1443725"/>
                <a:gridCol w="1443725"/>
                <a:gridCol w="1443725"/>
                <a:gridCol w="1443725"/>
                <a:gridCol w="1443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>
                          <a:solidFill>
                            <a:srgbClr val="FFFFFF"/>
                          </a:solidFill>
                        </a:rPr>
                        <a:t>Pattern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>
                          <a:solidFill>
                            <a:srgbClr val="FFFFFF"/>
                          </a:solidFill>
                        </a:rPr>
                        <a:t>Test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>
                          <a:solidFill>
                            <a:srgbClr val="FFFFFF"/>
                          </a:solidFill>
                        </a:rPr>
                        <a:t>Apprendimento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>
                          <a:solidFill>
                            <a:srgbClr val="FFFFFF"/>
                          </a:solidFill>
                        </a:rPr>
                        <a:t>Esperienza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>
                          <a:solidFill>
                            <a:schemeClr val="lt1"/>
                          </a:solidFill>
                        </a:rPr>
                        <a:t>Performance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4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</a:tr>
            </a:tbl>
          </a:graphicData>
        </a:graphic>
      </p:graphicFrame>
      <p:sp>
        <p:nvSpPr>
          <p:cNvPr id="414" name="Google Shape;414;p64"/>
          <p:cNvSpPr txBox="1"/>
          <p:nvPr>
            <p:ph type="title"/>
          </p:nvPr>
        </p:nvSpPr>
        <p:spPr>
          <a:xfrm>
            <a:off x="5176577" y="3450700"/>
            <a:ext cx="3540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Sviluppo efficace e mirato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15" name="Google Shape;415;p64"/>
          <p:cNvSpPr txBox="1"/>
          <p:nvPr>
            <p:ph idx="4294967295" type="body"/>
          </p:nvPr>
        </p:nvSpPr>
        <p:spPr>
          <a:xfrm>
            <a:off x="5176575" y="3740725"/>
            <a:ext cx="3540300" cy="12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La verbosità di Angular ridurrebbe almeno in parte e renderebbe più fluido il lavoro svolto in moltissimi casi, inoltre il contesto di molti elementi sarebbe molto più evidente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12" name="Google Shape;412;p64"/>
          <p:cNvSpPr txBox="1"/>
          <p:nvPr>
            <p:ph type="title"/>
          </p:nvPr>
        </p:nvSpPr>
        <p:spPr>
          <a:xfrm>
            <a:off x="6600825" y="876825"/>
            <a:ext cx="2508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Veloce e leggero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16" name="Google Shape;416;p64"/>
          <p:cNvSpPr txBox="1"/>
          <p:nvPr>
            <p:ph idx="4294967295" type="body"/>
          </p:nvPr>
        </p:nvSpPr>
        <p:spPr>
          <a:xfrm>
            <a:off x="6600825" y="1251700"/>
            <a:ext cx="25899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Tempi di build, performance e bundle-size potrebbero migliorare, grazie al più leggero modello di build e delle minori entità presenti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417" name="Google Shape;417;p64"/>
          <p:cNvCxnSpPr>
            <a:endCxn id="402" idx="1"/>
          </p:cNvCxnSpPr>
          <p:nvPr/>
        </p:nvCxnSpPr>
        <p:spPr>
          <a:xfrm rot="10800000">
            <a:off x="468918" y="1072875"/>
            <a:ext cx="0" cy="14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418" name="Google Shape;4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25" y="2500987"/>
            <a:ext cx="316525" cy="316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5"/>
          <p:cNvPicPr preferRelativeResize="0"/>
          <p:nvPr/>
        </p:nvPicPr>
        <p:blipFill rotWithShape="1">
          <a:blip r:embed="rId3">
            <a:alphaModFix/>
          </a:blip>
          <a:srcRect b="5633" l="0" r="0" t="564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5"/>
          <p:cNvSpPr txBox="1"/>
          <p:nvPr>
            <p:ph type="title"/>
          </p:nvPr>
        </p:nvSpPr>
        <p:spPr>
          <a:xfrm>
            <a:off x="490250" y="2900125"/>
            <a:ext cx="7870800" cy="17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Fine.</a:t>
            </a:r>
            <a:br>
              <a:rPr lang="it"/>
            </a:br>
            <a:r>
              <a:rPr lang="it"/>
              <a:t>Domande?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6"/>
          <p:cNvPicPr preferRelativeResize="0"/>
          <p:nvPr/>
        </p:nvPicPr>
        <p:blipFill rotWithShape="1">
          <a:blip r:embed="rId3">
            <a:alphaModFix/>
          </a:blip>
          <a:srcRect b="4800" l="0" r="0" t="480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6"/>
          <p:cNvSpPr txBox="1"/>
          <p:nvPr>
            <p:ph type="title"/>
          </p:nvPr>
        </p:nvSpPr>
        <p:spPr>
          <a:xfrm>
            <a:off x="490250" y="2900125"/>
            <a:ext cx="7870800" cy="17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Grazie per l’attenzione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/>
          <p:nvPr/>
        </p:nvSpPr>
        <p:spPr>
          <a:xfrm>
            <a:off x="0" y="14725"/>
            <a:ext cx="4549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7"/>
          <p:cNvSpPr txBox="1"/>
          <p:nvPr>
            <p:ph type="title"/>
          </p:nvPr>
        </p:nvSpPr>
        <p:spPr>
          <a:xfrm>
            <a:off x="828150" y="184738"/>
            <a:ext cx="28932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Talk Survey</a:t>
            </a:r>
            <a:endParaRPr/>
          </a:p>
        </p:txBody>
      </p:sp>
      <p:pic>
        <p:nvPicPr>
          <p:cNvPr id="437" name="Google Shape;437;p67"/>
          <p:cNvPicPr preferRelativeResize="0"/>
          <p:nvPr/>
        </p:nvPicPr>
        <p:blipFill rotWithShape="1">
          <a:blip r:embed="rId3">
            <a:alphaModFix/>
          </a:blip>
          <a:srcRect b="10233" l="0" r="0" t="0"/>
          <a:stretch/>
        </p:blipFill>
        <p:spPr>
          <a:xfrm>
            <a:off x="4549500" y="0"/>
            <a:ext cx="459450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65" y="1149913"/>
            <a:ext cx="3206575" cy="32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7"/>
          <p:cNvSpPr txBox="1"/>
          <p:nvPr/>
        </p:nvSpPr>
        <p:spPr>
          <a:xfrm>
            <a:off x="561913" y="4413650"/>
            <a:ext cx="34257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 u="sng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https://goo.gl/3xeRVQ</a:t>
            </a:r>
            <a:endParaRPr sz="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76D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/>
              <a:t>Angular Rome - Chi Siamo?</a:t>
            </a:r>
            <a:endParaRPr sz="3600"/>
          </a:p>
        </p:txBody>
      </p:sp>
      <p:sp>
        <p:nvSpPr>
          <p:cNvPr id="223" name="Google Shape;223;p44"/>
          <p:cNvSpPr txBox="1"/>
          <p:nvPr/>
        </p:nvSpPr>
        <p:spPr>
          <a:xfrm>
            <a:off x="1186482" y="2221938"/>
            <a:ext cx="183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Luciano Murruni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4" name="Google Shape;22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75" y="2036538"/>
            <a:ext cx="686400" cy="68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5" name="Google Shape;225;p44"/>
          <p:cNvSpPr txBox="1"/>
          <p:nvPr/>
        </p:nvSpPr>
        <p:spPr>
          <a:xfrm>
            <a:off x="3708877" y="2221938"/>
            <a:ext cx="183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Marco Matascioli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6" name="Google Shape;2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475" y="2036546"/>
            <a:ext cx="686400" cy="6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4"/>
          <p:cNvSpPr txBox="1"/>
          <p:nvPr/>
        </p:nvSpPr>
        <p:spPr>
          <a:xfrm>
            <a:off x="6807927" y="2221950"/>
            <a:ext cx="183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Ermanno Battista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8" name="Google Shape;228;p44"/>
          <p:cNvPicPr preferRelativeResize="0"/>
          <p:nvPr/>
        </p:nvPicPr>
        <p:blipFill rotWithShape="1">
          <a:blip r:embed="rId5">
            <a:alphaModFix/>
          </a:blip>
          <a:srcRect b="0" l="2998" r="2998" t="0"/>
          <a:stretch/>
        </p:blipFill>
        <p:spPr>
          <a:xfrm>
            <a:off x="6121525" y="2036550"/>
            <a:ext cx="686400" cy="68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9" name="Google Shape;229;p44"/>
          <p:cNvSpPr txBox="1"/>
          <p:nvPr/>
        </p:nvSpPr>
        <p:spPr>
          <a:xfrm>
            <a:off x="1186477" y="3496313"/>
            <a:ext cx="183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Raul Valentini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" name="Google Shape;230;p44"/>
          <p:cNvPicPr preferRelativeResize="0"/>
          <p:nvPr/>
        </p:nvPicPr>
        <p:blipFill rotWithShape="1">
          <a:blip r:embed="rId6">
            <a:alphaModFix/>
          </a:blip>
          <a:srcRect b="0" l="189" r="189" t="0"/>
          <a:stretch/>
        </p:blipFill>
        <p:spPr>
          <a:xfrm>
            <a:off x="500075" y="3310200"/>
            <a:ext cx="686400" cy="68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1" name="Google Shape;231;p44"/>
          <p:cNvSpPr txBox="1"/>
          <p:nvPr/>
        </p:nvSpPr>
        <p:spPr>
          <a:xfrm>
            <a:off x="3716677" y="3496313"/>
            <a:ext cx="183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Davide Passafaro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2" name="Google Shape;232;p44"/>
          <p:cNvPicPr preferRelativeResize="0"/>
          <p:nvPr/>
        </p:nvPicPr>
        <p:blipFill rotWithShape="1">
          <a:blip r:embed="rId7">
            <a:alphaModFix/>
          </a:blip>
          <a:srcRect b="32220" l="56059" r="2152" t="12062"/>
          <a:stretch/>
        </p:blipFill>
        <p:spPr>
          <a:xfrm>
            <a:off x="3030275" y="3310200"/>
            <a:ext cx="686400" cy="686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3" name="Google Shape;233;p44"/>
          <p:cNvSpPr txBox="1"/>
          <p:nvPr/>
        </p:nvSpPr>
        <p:spPr>
          <a:xfrm>
            <a:off x="6792327" y="3497038"/>
            <a:ext cx="183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Giorgio Galassi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4" name="Google Shape;234;p44"/>
          <p:cNvPicPr preferRelativeResize="0"/>
          <p:nvPr/>
        </p:nvPicPr>
        <p:blipFill rotWithShape="1">
          <a:blip r:embed="rId8">
            <a:alphaModFix/>
          </a:blip>
          <a:srcRect b="53990" l="31221" r="25629" t="3756"/>
          <a:stretch/>
        </p:blipFill>
        <p:spPr>
          <a:xfrm>
            <a:off x="6121525" y="3310925"/>
            <a:ext cx="700800" cy="68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/>
          <p:nvPr/>
        </p:nvSpPr>
        <p:spPr>
          <a:xfrm>
            <a:off x="0" y="0"/>
            <a:ext cx="52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5"/>
          <p:cNvSpPr txBox="1"/>
          <p:nvPr>
            <p:ph type="title"/>
          </p:nvPr>
        </p:nvSpPr>
        <p:spPr>
          <a:xfrm>
            <a:off x="472737" y="363325"/>
            <a:ext cx="4200000" cy="864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3C78D8"/>
                </a:solidFill>
              </a:rPr>
              <a:t>Davide Passafaro</a:t>
            </a:r>
            <a:br>
              <a:rPr lang="it">
                <a:solidFill>
                  <a:srgbClr val="233B52"/>
                </a:solidFill>
              </a:rPr>
            </a:br>
            <a:r>
              <a:rPr lang="it" sz="1000">
                <a:solidFill>
                  <a:schemeClr val="dk2"/>
                </a:solidFill>
              </a:rPr>
              <a:t>"Non importa che tipo di tecniche usi Vegeta, non perderò!"</a:t>
            </a:r>
            <a:endParaRPr>
              <a:solidFill>
                <a:srgbClr val="233B52"/>
              </a:solidFill>
            </a:endParaRPr>
          </a:p>
        </p:txBody>
      </p:sp>
      <p:sp>
        <p:nvSpPr>
          <p:cNvPr id="241" name="Google Shape;241;p45"/>
          <p:cNvSpPr txBox="1"/>
          <p:nvPr>
            <p:ph idx="1" type="body"/>
          </p:nvPr>
        </p:nvSpPr>
        <p:spPr>
          <a:xfrm>
            <a:off x="499438" y="2125350"/>
            <a:ext cx="4146600" cy="3687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Frontend Developer 💻📱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5"/>
          <p:cNvSpPr/>
          <p:nvPr>
            <p:ph idx="2" type="pic"/>
          </p:nvPr>
        </p:nvSpPr>
        <p:spPr>
          <a:xfrm>
            <a:off x="5237000" y="0"/>
            <a:ext cx="3918900" cy="5143500"/>
          </a:xfrm>
          <a:prstGeom prst="rect">
            <a:avLst/>
          </a:prstGeom>
          <a:solidFill>
            <a:srgbClr val="376DC6"/>
          </a:solidFill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FOTO DI...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3" name="Google Shape;243;p45"/>
          <p:cNvPicPr preferRelativeResize="0"/>
          <p:nvPr/>
        </p:nvPicPr>
        <p:blipFill rotWithShape="1">
          <a:blip r:embed="rId3">
            <a:alphaModFix/>
          </a:blip>
          <a:srcRect b="8880" l="4582" r="16140" t="13086"/>
          <a:stretch/>
        </p:blipFill>
        <p:spPr>
          <a:xfrm>
            <a:off x="5237025" y="0"/>
            <a:ext cx="39188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5"/>
          <p:cNvSpPr txBox="1"/>
          <p:nvPr/>
        </p:nvSpPr>
        <p:spPr>
          <a:xfrm>
            <a:off x="701338" y="4497267"/>
            <a:ext cx="2976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github</a:t>
            </a:r>
            <a:r>
              <a:rPr lang="it"/>
              <a:t>.com/davide-passafaro</a:t>
            </a:r>
            <a:endParaRPr/>
          </a:p>
        </p:txBody>
      </p:sp>
      <p:sp>
        <p:nvSpPr>
          <p:cNvPr id="245" name="Google Shape;245;p45"/>
          <p:cNvSpPr txBox="1"/>
          <p:nvPr/>
        </p:nvSpPr>
        <p:spPr>
          <a:xfrm>
            <a:off x="701325" y="3755998"/>
            <a:ext cx="2976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linkedin.com/in/davide-passafaro</a:t>
            </a:r>
            <a:endParaRPr/>
          </a:p>
        </p:txBody>
      </p:sp>
      <p:sp>
        <p:nvSpPr>
          <p:cNvPr id="246" name="Google Shape;246;p45"/>
          <p:cNvSpPr txBox="1"/>
          <p:nvPr/>
        </p:nvSpPr>
        <p:spPr>
          <a:xfrm>
            <a:off x="701338" y="4137938"/>
            <a:ext cx="3618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medium.com/@davidepassafaro</a:t>
            </a:r>
            <a:endParaRPr sz="1700"/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36" y="1395051"/>
            <a:ext cx="1350864" cy="6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5"/>
          <p:cNvSpPr txBox="1"/>
          <p:nvPr/>
        </p:nvSpPr>
        <p:spPr>
          <a:xfrm>
            <a:off x="701325" y="3419336"/>
            <a:ext cx="2976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hlinkClick r:id="rId5"/>
              </a:rPr>
              <a:t>davide.passafaro@gmail.com</a:t>
            </a:r>
            <a:endParaRPr sz="1800"/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27" y="4156846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027" y="4502762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813" y="3768213"/>
            <a:ext cx="368752" cy="36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7038" y="3493925"/>
            <a:ext cx="274300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7075" y="1133175"/>
            <a:ext cx="601304" cy="6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5"/>
          <p:cNvPicPr preferRelativeResize="0"/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5457825" y="286400"/>
            <a:ext cx="4019550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5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47275" y="2503406"/>
            <a:ext cx="693900" cy="69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63A2A">
                <a:alpha val="50000"/>
              </a:srgbClr>
            </a:outerShdw>
          </a:effectLst>
        </p:spPr>
      </p:pic>
      <p:pic>
        <p:nvPicPr>
          <p:cNvPr id="256" name="Google Shape;256;p45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41188" y="2549688"/>
            <a:ext cx="601300" cy="60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940000" dist="47625">
              <a:srgbClr val="963A2A">
                <a:alpha val="47000"/>
              </a:srgbClr>
            </a:outerShdw>
          </a:effectLst>
        </p:spPr>
      </p:pic>
      <p:pic>
        <p:nvPicPr>
          <p:cNvPr id="257" name="Google Shape;257;p45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661800" y="2515438"/>
            <a:ext cx="669825" cy="669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63A2A">
                <a:alpha val="50000"/>
              </a:srgbClr>
            </a:outerShdw>
          </a:effectLst>
        </p:spPr>
      </p:pic>
      <p:pic>
        <p:nvPicPr>
          <p:cNvPr id="258" name="Google Shape;258;p45">
            <a:hlinkClick r:id="rId18"/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331638" y="2612063"/>
            <a:ext cx="525350" cy="525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940000" dist="47625">
              <a:srgbClr val="963A2A">
                <a:alpha val="47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980000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7"/>
          <p:cNvSpPr txBox="1"/>
          <p:nvPr>
            <p:ph type="title"/>
          </p:nvPr>
        </p:nvSpPr>
        <p:spPr>
          <a:xfrm>
            <a:off x="150150" y="2571750"/>
            <a:ext cx="8844000" cy="24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500"/>
              <a:t>Angular standalone components:</a:t>
            </a:r>
            <a:br>
              <a:rPr b="1" lang="it" sz="4500"/>
            </a:br>
            <a:r>
              <a:rPr lang="it" sz="4500"/>
              <a:t>Uno sguardo verso il futuro del Framework</a:t>
            </a:r>
            <a:endParaRPr sz="4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0" y="1685100"/>
            <a:ext cx="9144000" cy="3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8"/>
          <p:cNvSpPr/>
          <p:nvPr/>
        </p:nvSpPr>
        <p:spPr>
          <a:xfrm>
            <a:off x="0" y="0"/>
            <a:ext cx="91440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8"/>
          <p:cNvSpPr txBox="1"/>
          <p:nvPr>
            <p:ph type="title"/>
          </p:nvPr>
        </p:nvSpPr>
        <p:spPr>
          <a:xfrm>
            <a:off x="460950" y="4587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/>
              <a:t>Angular oggi: il ruolo di NgModule</a:t>
            </a:r>
            <a:endParaRPr b="1" sz="3600"/>
          </a:p>
        </p:txBody>
      </p:sp>
      <p:sp>
        <p:nvSpPr>
          <p:cNvPr id="276" name="Google Shape;276;p48"/>
          <p:cNvSpPr txBox="1"/>
          <p:nvPr>
            <p:ph idx="1" type="body"/>
          </p:nvPr>
        </p:nvSpPr>
        <p:spPr>
          <a:xfrm>
            <a:off x="460950" y="2216250"/>
            <a:ext cx="4336800" cy="239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1155CC"/>
                </a:solidFill>
              </a:rPr>
              <a:t>Caratteristiche principali:</a:t>
            </a:r>
            <a:endParaRPr b="1" sz="18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000000"/>
                </a:solidFill>
              </a:rPr>
              <a:t>- Raggruppano funzionalità e strumenti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000000"/>
                </a:solidFill>
              </a:rPr>
              <a:t>- Permettono la condivisione di funzionalità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000000"/>
                </a:solidFill>
              </a:rPr>
              <a:t>- Sono alla base del lazy-loading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600">
                <a:solidFill>
                  <a:srgbClr val="000000"/>
                </a:solidFill>
              </a:rPr>
              <a:t>- E’ possibile renderli configurabili dall’esterno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500" y="2762799"/>
            <a:ext cx="4038551" cy="130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 proprietà degli NgModule</a:t>
            </a:r>
            <a:endParaRPr/>
          </a:p>
        </p:txBody>
      </p:sp>
      <p:sp>
        <p:nvSpPr>
          <p:cNvPr id="283" name="Google Shape;283;p49"/>
          <p:cNvSpPr/>
          <p:nvPr/>
        </p:nvSpPr>
        <p:spPr>
          <a:xfrm>
            <a:off x="0" y="669600"/>
            <a:ext cx="9144000" cy="44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4" name="Google Shape;284;p49"/>
          <p:cNvGraphicFramePr/>
          <p:nvPr/>
        </p:nvGraphicFramePr>
        <p:xfrm>
          <a:off x="952500" y="91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{6405F04C-21E8-4F4B-9C0B-B79CC07A7BA4}</a:tableStyleId>
              </a:tblPr>
              <a:tblGrid>
                <a:gridCol w="1654825"/>
                <a:gridCol w="5584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000">
                          <a:solidFill>
                            <a:schemeClr val="lt1"/>
                          </a:solidFill>
                        </a:rPr>
                        <a:t>Proprietà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000">
                          <a:solidFill>
                            <a:schemeClr val="lt1"/>
                          </a:solidFill>
                        </a:rPr>
                        <a:t>Descrizione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declaration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La lista di componenti, direttive e pipe che appartengono al modulo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providers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Lista di oggetti iniettabili (injectable) disponibili in quel modulo.</a:t>
                      </a:r>
                      <a:br>
                        <a:rPr lang="it" sz="1300"/>
                      </a:br>
                      <a:r>
                        <a:rPr lang="it" sz="1300"/>
                        <a:t>Se un modulo viene caricato in modo lazy, l’istanza fornita alle direttive del modulo è una istanza locale, e non una globale.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imports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Lista di moduli da importare, al fine di poter utilizzare gli elementi dichiarati ed esportati da quest’ultimo all’interno del modulo.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exports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La lista di componenti, direttive e pipe del modulo che vengono esportati e resi disponibili quando questo viene importato.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entryComponents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DEPRECATO con Ivy: lista di componenti che potrebbe essere utilizzato dinamicamente e quindi immune al tree shaking.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schemas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Lista di schemi che permettono uso di elementi esterni ad Angular.</a:t>
                      </a:r>
                      <a:br>
                        <a:rPr lang="it" sz="1300"/>
                      </a:br>
                      <a:r>
                        <a:rPr lang="it" sz="1300"/>
                        <a:t>Gli unici due sono: </a:t>
                      </a:r>
                      <a:r>
                        <a:rPr lang="it" sz="1100">
                          <a:solidFill>
                            <a:srgbClr val="1155CC"/>
                          </a:solidFill>
                        </a:rPr>
                        <a:t>NO_ERRORS_SCHEMA</a:t>
                      </a:r>
                      <a:r>
                        <a:rPr lang="it" sz="1300"/>
                        <a:t> e </a:t>
                      </a:r>
                      <a:r>
                        <a:rPr lang="it" sz="1100">
                          <a:solidFill>
                            <a:srgbClr val="1155CC"/>
                          </a:solidFill>
                        </a:rPr>
                        <a:t>CUSTOM_ELEMENTS_SCHEMA</a:t>
                      </a:r>
                      <a:r>
                        <a:rPr lang="it" sz="1300"/>
                        <a:t>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Bootstrap module e lazy loading</a:t>
            </a:r>
            <a:endParaRPr/>
          </a:p>
        </p:txBody>
      </p:sp>
      <p:sp>
        <p:nvSpPr>
          <p:cNvPr id="290" name="Google Shape;290;p50"/>
          <p:cNvSpPr/>
          <p:nvPr/>
        </p:nvSpPr>
        <p:spPr>
          <a:xfrm>
            <a:off x="0" y="669600"/>
            <a:ext cx="9144000" cy="44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500" y="1400713"/>
            <a:ext cx="4820349" cy="34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38" y="1400713"/>
            <a:ext cx="3440676" cy="2036163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93" name="Google Shape;2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50" y="3324096"/>
            <a:ext cx="3440674" cy="154997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0"/>
          <p:cNvSpPr txBox="1"/>
          <p:nvPr/>
        </p:nvSpPr>
        <p:spPr>
          <a:xfrm>
            <a:off x="238313" y="939025"/>
            <a:ext cx="344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Bootstrap: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50"/>
          <p:cNvSpPr txBox="1"/>
          <p:nvPr/>
        </p:nvSpPr>
        <p:spPr>
          <a:xfrm>
            <a:off x="4104500" y="939025"/>
            <a:ext cx="344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Lazy loading: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gular Sli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